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16" r:id="rId3"/>
    <p:sldId id="315" r:id="rId4"/>
    <p:sldId id="311" r:id="rId5"/>
    <p:sldId id="312" r:id="rId6"/>
    <p:sldId id="314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5" r:id="rId15"/>
    <p:sldId id="326" r:id="rId16"/>
    <p:sldId id="327" r:id="rId17"/>
    <p:sldId id="324" r:id="rId18"/>
    <p:sldId id="328" r:id="rId19"/>
    <p:sldId id="329" r:id="rId20"/>
    <p:sldId id="337" r:id="rId21"/>
    <p:sldId id="338" r:id="rId22"/>
    <p:sldId id="330" r:id="rId23"/>
    <p:sldId id="331" r:id="rId24"/>
    <p:sldId id="332" r:id="rId25"/>
    <p:sldId id="333" r:id="rId26"/>
    <p:sldId id="334" r:id="rId27"/>
    <p:sldId id="335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19"/>
    <p:restoredTop sz="84323"/>
  </p:normalViewPr>
  <p:slideViewPr>
    <p:cSldViewPr snapToGrid="0" snapToObjects="1">
      <p:cViewPr varScale="1">
        <p:scale>
          <a:sx n="123" d="100"/>
          <a:sy n="123" d="100"/>
        </p:scale>
        <p:origin x="1356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72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 a scenario in which you classify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hypothetical battery anodes as “success” 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“failure” on the basis of achieving a certain level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sustained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54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 a scenario in which you classify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hypothetical battery anodes as “success” 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“failure” on the basis of achieving a certain level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sustained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01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45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56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71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79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7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01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2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54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9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8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79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93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76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5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33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40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90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20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40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14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wdirect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Data Science Methods for Cutting-edge Tech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42480" y="5259946"/>
            <a:ext cx="4191969" cy="11504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David A. C. Beck (dacb)</a:t>
            </a:r>
          </a:p>
          <a:p>
            <a:r>
              <a:rPr lang="en-US" dirty="0"/>
              <a:t>Chemical Engineering &amp; </a:t>
            </a:r>
            <a:r>
              <a:rPr lang="en-US" dirty="0" err="1"/>
              <a:t>eScience</a:t>
            </a:r>
            <a:r>
              <a:rPr lang="en-US" dirty="0"/>
              <a:t> Institute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Advancing data-intensive </a:t>
            </a:r>
            <a:r>
              <a:rPr lang="en-US" dirty="0"/>
              <a:t>discovery in all fields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 boundless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UW DIRECT</a:t>
            </a:r>
          </a:p>
          <a:p>
            <a:r>
              <a:rPr lang="en-US" sz="2800" dirty="0"/>
              <a:t>(</a:t>
            </a:r>
            <a:r>
              <a:rPr lang="es-ES" sz="2800" dirty="0"/>
              <a:t>Métodos de ciencia de datos para tecnología de punta</a:t>
            </a:r>
            <a:r>
              <a:rPr lang="en-US" sz="2800" dirty="0"/>
              <a:t>) </a:t>
            </a:r>
          </a:p>
          <a:p>
            <a:r>
              <a:rPr lang="en-US" sz="3600" dirty="0">
                <a:hlinkClick r:id="rId6"/>
              </a:rPr>
              <a:t>https://uwdirect.github.io</a:t>
            </a:r>
            <a:endParaRPr lang="en-US" sz="36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A3C627B-9726-434D-85C1-A8CAD3CA302C}"/>
              </a:ext>
            </a:extLst>
          </p:cNvPr>
          <p:cNvSpPr txBox="1">
            <a:spLocks/>
          </p:cNvSpPr>
          <p:nvPr/>
        </p:nvSpPr>
        <p:spPr>
          <a:xfrm>
            <a:off x="446866" y="5314562"/>
            <a:ext cx="4191969" cy="11504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Chad Curtis (ccurtis7)</a:t>
            </a:r>
          </a:p>
          <a:p>
            <a:r>
              <a:rPr lang="en-US"/>
              <a:t>Chemical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i="1" dirty="0"/>
              <a:t>vs</a:t>
            </a:r>
            <a:r>
              <a:rPr lang="en-US" dirty="0"/>
              <a:t> Discrete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Discrete random variables have discrete probability distributions.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Continuous random variables have continuous probability distributions.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a probability distribution?</a:t>
            </a:r>
          </a:p>
        </p:txBody>
      </p:sp>
    </p:spTree>
    <p:extLst>
      <p:ext uri="{BB962C8B-B14F-4D97-AF65-F5344CB8AC3E}">
        <p14:creationId xmlns:p14="http://schemas.microsoft.com/office/powerpoint/2010/main" val="914010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For a given distribution, the probability distribution function P(</a:t>
            </a:r>
            <a:r>
              <a:rPr lang="en-US" i="1" dirty="0">
                <a:latin typeface="Calibri" charset="0"/>
              </a:rPr>
              <a:t>X</a:t>
            </a:r>
            <a:r>
              <a:rPr lang="en-US" dirty="0">
                <a:latin typeface="Calibri" charset="0"/>
              </a:rPr>
              <a:t>) is the probability of drawing the value </a:t>
            </a:r>
            <a:r>
              <a:rPr lang="en-US" i="1" dirty="0">
                <a:latin typeface="Calibri" charset="0"/>
              </a:rPr>
              <a:t>X</a:t>
            </a:r>
            <a:r>
              <a:rPr lang="en-US" dirty="0">
                <a:latin typeface="Calibri" charset="0"/>
              </a:rPr>
              <a:t> from the distribution.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419" y="3277926"/>
            <a:ext cx="4985327" cy="31834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546" y="65188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Normal_distribution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982514" y="4508590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alibri" charset="0"/>
              </a:rPr>
              <a:t>P(</a:t>
            </a:r>
            <a:r>
              <a:rPr lang="en-US" i="1">
                <a:latin typeface="Calibri" charset="0"/>
              </a:rPr>
              <a:t>X</a:t>
            </a:r>
            <a:r>
              <a:rPr lang="en-US">
                <a:latin typeface="Calibri" charset="0"/>
              </a:rPr>
              <a:t>)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022" y="4230159"/>
            <a:ext cx="2014105" cy="92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2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For continuous random variables the probability distribution is usually called the probability density function (PDF).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For discrete random variables the probability distribution is usually called the probability mass function (PMF).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109" y="5027185"/>
            <a:ext cx="3306618" cy="14428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945" y="6535578"/>
            <a:ext cx="66501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http://</a:t>
            </a:r>
            <a:r>
              <a:rPr lang="en-US" sz="1000" b="1" dirty="0" err="1"/>
              <a:t>tinyurl.com</a:t>
            </a:r>
            <a:r>
              <a:rPr lang="en-US" sz="1000" b="1" dirty="0"/>
              <a:t>/yattghb7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228912" y="5761476"/>
            <a:ext cx="306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could </a:t>
            </a:r>
            <a:r>
              <a:rPr lang="en-US"/>
              <a:t>this be a PMF of?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3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discrete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binomial distribution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There are </a:t>
            </a:r>
            <a:r>
              <a:rPr lang="en-US" i="1" dirty="0">
                <a:latin typeface="Calibri" charset="0"/>
              </a:rPr>
              <a:t>n</a:t>
            </a:r>
            <a:r>
              <a:rPr lang="en-US" dirty="0">
                <a:latin typeface="Calibri" charset="0"/>
              </a:rPr>
              <a:t> independent trials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With binary outcomes, e.g. yes/no, success/failure, true/false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probability of success doesn’t vary with trial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Example use case?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58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discrete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binomial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4263"/>
            <a:ext cx="9144000" cy="365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6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discrete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Poisson distribution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Discrete data over continuous intervals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/>
              <a:t>For modelling the </a:t>
            </a:r>
            <a:r>
              <a:rPr lang="en-US" i="1" dirty="0"/>
              <a:t>number of times an event occurs in an interval of time or space.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Assumptions: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Events occur independently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Rate at which events occur is constant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31450"/>
          <a:stretch/>
        </p:blipFill>
        <p:spPr>
          <a:xfrm>
            <a:off x="250120" y="5239471"/>
            <a:ext cx="6953508" cy="160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47200" b="67956"/>
          <a:stretch/>
        </p:blipFill>
        <p:spPr>
          <a:xfrm>
            <a:off x="4613564" y="5144942"/>
            <a:ext cx="3837709" cy="78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43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discrete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Poisson distribution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Applications?</a:t>
            </a:r>
          </a:p>
          <a:p>
            <a:pPr lvl="2"/>
            <a:r>
              <a:rPr lang="en-US" dirty="0"/>
              <a:t>Analogy from chemistry: Poisson statistics can be related to the turnover number and its likelihood in catalysis.</a:t>
            </a:r>
          </a:p>
          <a:p>
            <a:pPr lvl="2"/>
            <a:r>
              <a:rPr lang="en-US" dirty="0"/>
              <a:t>Analogy from materials science: Poisson statistics can be related to the frequency of defects in materials processing.</a:t>
            </a:r>
          </a:p>
          <a:p>
            <a:r>
              <a:rPr lang="en-US" dirty="0"/>
              <a:t>The Poisson distribution is the limit of the binomial distribution as N → infinity.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37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normal distribution (or Gaussian)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2121"/>
          <a:stretch/>
        </p:blipFill>
        <p:spPr>
          <a:xfrm>
            <a:off x="193964" y="2386450"/>
            <a:ext cx="4378036" cy="3110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1667"/>
          <a:stretch/>
        </p:blipFill>
        <p:spPr>
          <a:xfrm>
            <a:off x="4572000" y="2386450"/>
            <a:ext cx="4419601" cy="311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gamma distribution</a:t>
            </a:r>
          </a:p>
          <a:p>
            <a:pPr lvl="1"/>
            <a:r>
              <a:rPr lang="en-US" dirty="0"/>
              <a:t>The variable we are collecting is the wait time between subsequent Poisson processes.</a:t>
            </a:r>
          </a:p>
          <a:p>
            <a:pPr lvl="1"/>
            <a:r>
              <a:rPr lang="en-US" dirty="0"/>
              <a:t>E.g. Consider a spectroscopic experiment that collects a set of single molecule data: individual times between chemical reactions (i.e., the inverse of a reaction rate)</a:t>
            </a:r>
          </a:p>
          <a:p>
            <a:pPr lvl="1"/>
            <a:endParaRPr lang="en-US" dirty="0"/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127" y="4968272"/>
            <a:ext cx="3521364" cy="14809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8272"/>
            <a:ext cx="56515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5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Cumulative distribution function (CDF)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PDF and PMF describe the probability of drawing a sample with a value </a:t>
            </a:r>
            <a:r>
              <a:rPr lang="en-US" i="1" dirty="0">
                <a:latin typeface="Calibri" charset="0"/>
              </a:rPr>
              <a:t>X</a:t>
            </a:r>
            <a:r>
              <a:rPr lang="en-US" dirty="0">
                <a:latin typeface="Calibri" charset="0"/>
              </a:rPr>
              <a:t>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</a:t>
            </a:r>
            <a:r>
              <a:rPr lang="en-US" dirty="0"/>
              <a:t>cumulative distribution function (CDF) is the probability of drawing a value from the distribution less than </a:t>
            </a:r>
            <a:r>
              <a:rPr lang="en-US" i="1" dirty="0"/>
              <a:t>x</a:t>
            </a:r>
            <a:r>
              <a:rPr lang="en-US" dirty="0"/>
              <a:t>.   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70335"/>
          <a:stretch/>
        </p:blipFill>
        <p:spPr>
          <a:xfrm>
            <a:off x="3037032" y="5273964"/>
            <a:ext cx="4787900" cy="5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50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Mean and </a:t>
            </a:r>
            <a:r>
              <a:rPr lang="en-US" dirty="0" err="1">
                <a:latin typeface="Calibri" charset="0"/>
              </a:rPr>
              <a:t>s.d.</a:t>
            </a:r>
            <a:r>
              <a:rPr lang="en-US" dirty="0">
                <a:latin typeface="Calibri" charset="0"/>
              </a:rPr>
              <a:t> of a population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0950"/>
            <a:ext cx="9144000" cy="31796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416" y="6560389"/>
            <a:ext cx="2577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Nature, 2013.  Importance of being uncertain.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099" y="5753242"/>
            <a:ext cx="1600200" cy="40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272" y="5753242"/>
            <a:ext cx="19812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4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Cumulative distribution function (CDF)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Binomial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" y="2743331"/>
            <a:ext cx="4156364" cy="27709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564" y="2743331"/>
            <a:ext cx="4285499" cy="32141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08" y="2383286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88752" y="2373999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CDF</a:t>
            </a:r>
          </a:p>
        </p:txBody>
      </p:sp>
      <p:sp>
        <p:nvSpPr>
          <p:cNvPr id="9" name="Rectangle 8"/>
          <p:cNvSpPr/>
          <p:nvPr/>
        </p:nvSpPr>
        <p:spPr>
          <a:xfrm>
            <a:off x="41564" y="651887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Binomial_distribution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1749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Cumulative distribution function (CDF)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Poisson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73" y="2963487"/>
            <a:ext cx="3670300" cy="2936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791" y="2963487"/>
            <a:ext cx="3683000" cy="294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72308" y="2594155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3952" y="2584868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CDF</a:t>
            </a:r>
          </a:p>
        </p:txBody>
      </p:sp>
    </p:spTree>
    <p:extLst>
      <p:ext uri="{BB962C8B-B14F-4D97-AF65-F5344CB8AC3E}">
        <p14:creationId xmlns:p14="http://schemas.microsoft.com/office/powerpoint/2010/main" val="1329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Cumulative distribution function (CDF)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For a continuous distribution, F(</a:t>
            </a:r>
            <a:r>
              <a:rPr lang="en-US" i="1" dirty="0">
                <a:latin typeface="Calibri" charset="0"/>
              </a:rPr>
              <a:t>x</a:t>
            </a:r>
            <a:r>
              <a:rPr lang="en-US" dirty="0">
                <a:latin typeface="Calibri" charset="0"/>
              </a:rPr>
              <a:t>) is the integral of the PDF.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50" y="2611556"/>
            <a:ext cx="3187700" cy="93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0" y="3693534"/>
            <a:ext cx="4334164" cy="27676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705933"/>
            <a:ext cx="4316632" cy="27564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18672" y="3324202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0316" y="3314915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CDF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1590" y="654825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Normal_distribution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4878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Cumulative distribution function (CDF)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Why is the CDF useful?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E.g. survivability?  What fraction of your mice are dead by day </a:t>
            </a:r>
            <a:r>
              <a:rPr lang="en-US" i="1" dirty="0">
                <a:latin typeface="Calibri" charset="0"/>
              </a:rPr>
              <a:t>x</a:t>
            </a:r>
            <a:r>
              <a:rPr lang="en-US" dirty="0">
                <a:latin typeface="Calibri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521" y="3284524"/>
            <a:ext cx="5281865" cy="337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5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Sampling from a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Why is the CDF useful?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You can sample from a distribution using its CDF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Inverse transform sampling allows us to generate random samples according to a distribution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Recall </a:t>
            </a:r>
            <a:r>
              <a:rPr lang="en-US" i="1" dirty="0">
                <a:latin typeface="Calibri" charset="0"/>
              </a:rPr>
              <a:t>F</a:t>
            </a:r>
            <a:r>
              <a:rPr lang="en-US" i="1" baseline="-25000" dirty="0">
                <a:latin typeface="Calibri" charset="0"/>
              </a:rPr>
              <a:t>X</a:t>
            </a:r>
            <a:r>
              <a:rPr lang="en-US" i="1" dirty="0">
                <a:latin typeface="Calibri" charset="0"/>
              </a:rPr>
              <a:t>(x)</a:t>
            </a:r>
            <a:r>
              <a:rPr lang="en-US" dirty="0">
                <a:latin typeface="Calibri" charset="0"/>
              </a:rPr>
              <a:t> is the CDF, the inverse therefore </a:t>
            </a:r>
            <a:r>
              <a:rPr lang="en-US" i="1" dirty="0">
                <a:latin typeface="Calibri" charset="0"/>
              </a:rPr>
              <a:t>F</a:t>
            </a:r>
            <a:r>
              <a:rPr lang="en-US" i="1" baseline="-25000" dirty="0">
                <a:latin typeface="Calibri" charset="0"/>
              </a:rPr>
              <a:t>X</a:t>
            </a:r>
            <a:r>
              <a:rPr lang="en-US" i="1" baseline="30000" dirty="0">
                <a:latin typeface="Calibri" charset="0"/>
              </a:rPr>
              <a:t>-1</a:t>
            </a:r>
            <a:r>
              <a:rPr lang="en-US" i="1" dirty="0">
                <a:latin typeface="Calibri" charset="0"/>
              </a:rPr>
              <a:t>(x)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>
                <a:latin typeface="Calibri" charset="0"/>
              </a:rPr>
              <a:t>F(F</a:t>
            </a:r>
            <a:r>
              <a:rPr lang="en-US" i="1" baseline="30000" dirty="0">
                <a:latin typeface="Calibri" charset="0"/>
              </a:rPr>
              <a:t>-1</a:t>
            </a:r>
            <a:r>
              <a:rPr lang="en-US" i="1" dirty="0">
                <a:latin typeface="Calibri" charset="0"/>
              </a:rPr>
              <a:t>(u)) = u </a:t>
            </a:r>
            <a:r>
              <a:rPr lang="en-US" dirty="0">
                <a:latin typeface="Calibri" charset="0"/>
              </a:rPr>
              <a:t> - inverse function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range of </a:t>
            </a:r>
            <a:r>
              <a:rPr lang="en-US" dirty="0" err="1">
                <a:latin typeface="Calibri" charset="0"/>
              </a:rPr>
              <a:t>F</a:t>
            </a:r>
            <a:r>
              <a:rPr lang="en-US" baseline="-25000" dirty="0" err="1">
                <a:latin typeface="Calibri" charset="0"/>
              </a:rPr>
              <a:t>x</a:t>
            </a:r>
            <a:r>
              <a:rPr lang="en-US" dirty="0">
                <a:latin typeface="Calibri" charset="0"/>
              </a:rPr>
              <a:t>(x) is 0 to 1 (the cumulative probability)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Therefore the domain of </a:t>
            </a:r>
            <a:r>
              <a:rPr lang="en-US" i="1" dirty="0">
                <a:latin typeface="Calibri" charset="0"/>
              </a:rPr>
              <a:t>F</a:t>
            </a:r>
            <a:r>
              <a:rPr lang="en-US" i="1" baseline="-25000" dirty="0">
                <a:latin typeface="Calibri" charset="0"/>
              </a:rPr>
              <a:t>x</a:t>
            </a:r>
            <a:r>
              <a:rPr lang="en-US" i="1" baseline="30000" dirty="0">
                <a:latin typeface="Calibri" charset="0"/>
              </a:rPr>
              <a:t>-1</a:t>
            </a:r>
            <a:r>
              <a:rPr lang="en-US" i="1" dirty="0">
                <a:latin typeface="Calibri" charset="0"/>
              </a:rPr>
              <a:t>(x) </a:t>
            </a:r>
            <a:r>
              <a:rPr lang="en-US" dirty="0">
                <a:latin typeface="Calibri" charset="0"/>
              </a:rPr>
              <a:t>is 0 to 1</a:t>
            </a:r>
          </a:p>
        </p:txBody>
      </p:sp>
    </p:spTree>
    <p:extLst>
      <p:ext uri="{BB962C8B-B14F-4D97-AF65-F5344CB8AC3E}">
        <p14:creationId xmlns:p14="http://schemas.microsoft.com/office/powerpoint/2010/main" val="1433925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Sampling from a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Why is the CDF useful?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You can sample from a distribution using its CDF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Generate a random number </a:t>
            </a:r>
            <a:r>
              <a:rPr lang="en-US" i="1" dirty="0">
                <a:latin typeface="Calibri" charset="0"/>
              </a:rPr>
              <a:t>y </a:t>
            </a:r>
            <a:r>
              <a:rPr lang="en-US" dirty="0">
                <a:latin typeface="Calibri" charset="0"/>
              </a:rPr>
              <a:t>from 0 to 1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All values between 0 and 1 have equal probability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(What distribution is this?)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Solve </a:t>
            </a:r>
            <a:r>
              <a:rPr lang="en-US" i="1" dirty="0">
                <a:latin typeface="Calibri" charset="0"/>
              </a:rPr>
              <a:t>F</a:t>
            </a:r>
            <a:r>
              <a:rPr lang="en-US" i="1" baseline="-25000" dirty="0">
                <a:latin typeface="Calibri" charset="0"/>
              </a:rPr>
              <a:t>x</a:t>
            </a:r>
            <a:r>
              <a:rPr lang="en-US" i="1" baseline="30000" dirty="0">
                <a:latin typeface="Calibri" charset="0"/>
              </a:rPr>
              <a:t>-1</a:t>
            </a:r>
            <a:r>
              <a:rPr lang="en-US" i="1" dirty="0">
                <a:latin typeface="Calibri" charset="0"/>
              </a:rPr>
              <a:t>(y) </a:t>
            </a:r>
            <a:r>
              <a:rPr lang="en-US" dirty="0">
                <a:latin typeface="Calibri" charset="0"/>
              </a:rPr>
              <a:t>to get a value from the distribution, </a:t>
            </a:r>
            <a:r>
              <a:rPr lang="en-US" i="1" dirty="0">
                <a:latin typeface="Calibri" charset="0"/>
              </a:rPr>
              <a:t>x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4141" b="7070"/>
          <a:stretch/>
        </p:blipFill>
        <p:spPr>
          <a:xfrm>
            <a:off x="5214025" y="3657598"/>
            <a:ext cx="3057138" cy="247711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214025" y="5805055"/>
            <a:ext cx="48019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680363" y="3823855"/>
            <a:ext cx="0" cy="19950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994072" y="3823855"/>
            <a:ext cx="0" cy="19950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94072" y="5805055"/>
            <a:ext cx="48019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694218" y="3810001"/>
            <a:ext cx="2299854" cy="13854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32909" y="4821382"/>
            <a:ext cx="93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uniform</a:t>
            </a:r>
          </a:p>
        </p:txBody>
      </p:sp>
    </p:spTree>
    <p:extLst>
      <p:ext uri="{BB962C8B-B14F-4D97-AF65-F5344CB8AC3E}">
        <p14:creationId xmlns:p14="http://schemas.microsoft.com/office/powerpoint/2010/main" val="4766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Sampling from a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Why is the CDF useful?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You can sample from a distribution using its CDF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>
                <a:latin typeface="Calibri" charset="0"/>
              </a:rPr>
              <a:t>F(F</a:t>
            </a:r>
            <a:r>
              <a:rPr lang="en-US" i="1" baseline="30000" dirty="0">
                <a:latin typeface="Calibri" charset="0"/>
              </a:rPr>
              <a:t>-1</a:t>
            </a:r>
            <a:r>
              <a:rPr lang="en-US" i="1" dirty="0">
                <a:latin typeface="Calibri" charset="0"/>
              </a:rPr>
              <a:t>(u)) = u </a:t>
            </a:r>
            <a:r>
              <a:rPr lang="en-US" dirty="0">
                <a:latin typeface="Calibri" charset="0"/>
              </a:rPr>
              <a:t> - inverse function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For continuous distributions, an analytical solution for the inverse CDF is not always possible (including normal)</a:t>
            </a:r>
          </a:p>
        </p:txBody>
      </p:sp>
    </p:spTree>
    <p:extLst>
      <p:ext uri="{BB962C8B-B14F-4D97-AF65-F5344CB8AC3E}">
        <p14:creationId xmlns:p14="http://schemas.microsoft.com/office/powerpoint/2010/main" val="1774486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Hacky hack time!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To </a:t>
            </a:r>
            <a:r>
              <a:rPr lang="en-US" dirty="0" err="1">
                <a:latin typeface="Calibri" charset="0"/>
              </a:rPr>
              <a:t>Jupyter</a:t>
            </a:r>
            <a:r>
              <a:rPr lang="en-US" dirty="0">
                <a:latin typeface="Calibri" charset="0"/>
              </a:rPr>
              <a:t> notebook!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Create some P(x) plots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Create a CDF from an empirical distribution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an empirical distribution?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Use the inverse transform to sample from your CDF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57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550" y="2376487"/>
            <a:ext cx="6438900" cy="350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16" y="6560389"/>
            <a:ext cx="2577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Nature, 2013.  Importance of being uncertain.</a:t>
            </a:r>
          </a:p>
        </p:txBody>
      </p:sp>
    </p:spTree>
    <p:extLst>
      <p:ext uri="{BB962C8B-B14F-4D97-AF65-F5344CB8AC3E}">
        <p14:creationId xmlns:p14="http://schemas.microsoft.com/office/powerpoint/2010/main" val="892536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spcBef>
                    <a:spcPts val="800"/>
                  </a:spcBef>
                  <a:buNone/>
                  <a:defRPr/>
                </a:pPr>
                <a:r>
                  <a:rPr lang="en-US" b="1" dirty="0">
                    <a:solidFill>
                      <a:srgbClr val="FF0000"/>
                    </a:solidFill>
                    <a:latin typeface="Handwriting - Dakota" charset="0"/>
                    <a:ea typeface="Handwriting - Dakota" charset="0"/>
                    <a:cs typeface="Handwriting - Dakota" charset="0"/>
                  </a:rPr>
                  <a:t>Super important concept alert!</a:t>
                </a:r>
              </a:p>
              <a:p>
                <a:pPr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>
                    <a:latin typeface="Calibri" charset="0"/>
                  </a:rPr>
                  <a:t>The central limit theorem (CLT):</a:t>
                </a: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>
                    <a:latin typeface="Calibri" charset="0"/>
                  </a:rPr>
                  <a:t>With large </a:t>
                </a:r>
                <a:r>
                  <a:rPr lang="en-US" i="1" dirty="0">
                    <a:latin typeface="Calibri" charset="0"/>
                  </a:rPr>
                  <a:t>n</a:t>
                </a:r>
                <a:r>
                  <a:rPr lang="en-US" dirty="0">
                    <a:latin typeface="Calibri" charset="0"/>
                  </a:rPr>
                  <a:t>, 𝜇 ≅ 𝜇</a:t>
                </a:r>
                <a:r>
                  <a:rPr lang="en-US" i="1" baseline="-25000" dirty="0">
                    <a:latin typeface="Calibri" charset="0"/>
                  </a:rPr>
                  <a:t> X̅</a:t>
                </a: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>
                    <a:latin typeface="Calibri" charset="0"/>
                  </a:rPr>
                  <a:t>As </a:t>
                </a:r>
                <a:r>
                  <a:rPr lang="en-US" i="1" dirty="0">
                    <a:latin typeface="Calibri" charset="0"/>
                  </a:rPr>
                  <a:t>n</a:t>
                </a:r>
                <a:r>
                  <a:rPr lang="en-US" dirty="0">
                    <a:latin typeface="Calibri" charset="0"/>
                  </a:rPr>
                  <a:t>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>
                    <a:latin typeface="Calibri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>
                  <a:latin typeface="Calibri" charset="0"/>
                </a:endParaRP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endParaRPr lang="en-US" dirty="0">
                  <a:latin typeface="Calibri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914" y="4130024"/>
            <a:ext cx="4548909" cy="2430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16" y="6560389"/>
            <a:ext cx="2577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Nature, 2013.  Importance of being uncertain.</a:t>
            </a:r>
          </a:p>
        </p:txBody>
      </p:sp>
    </p:spTree>
    <p:extLst>
      <p:ext uri="{BB962C8B-B14F-4D97-AF65-F5344CB8AC3E}">
        <p14:creationId xmlns:p14="http://schemas.microsoft.com/office/powerpoint/2010/main" val="286249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spcBef>
                    <a:spcPts val="800"/>
                  </a:spcBef>
                  <a:buNone/>
                  <a:defRPr/>
                </a:pPr>
                <a:r>
                  <a:rPr lang="en-US" b="1" dirty="0">
                    <a:solidFill>
                      <a:srgbClr val="FF0000"/>
                    </a:solidFill>
                    <a:latin typeface="Handwriting - Dakota" charset="0"/>
                    <a:ea typeface="Handwriting - Dakota" charset="0"/>
                    <a:cs typeface="Handwriting - Dakota" charset="0"/>
                  </a:rPr>
                  <a:t>Super important concept alert!</a:t>
                </a:r>
              </a:p>
              <a:p>
                <a:pPr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>
                    <a:latin typeface="Calibri" charset="0"/>
                  </a:rPr>
                  <a:t>The central limit theorem (CLT):</a:t>
                </a: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>
                    <a:latin typeface="Calibri" charset="0"/>
                  </a:rPr>
                  <a:t>As </a:t>
                </a:r>
                <a:r>
                  <a:rPr lang="en-US" i="1" dirty="0">
                    <a:latin typeface="Calibri" charset="0"/>
                  </a:rPr>
                  <a:t>n</a:t>
                </a:r>
                <a:r>
                  <a:rPr lang="en-US" dirty="0">
                    <a:latin typeface="Calibri" charset="0"/>
                  </a:rPr>
                  <a:t>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>
                    <a:latin typeface="Calibri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>
                  <a:latin typeface="Calibri" charset="0"/>
                </a:endParaRP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>
                    <a:latin typeface="Calibri" charset="0"/>
                  </a:rPr>
                  <a:t>Why is this super duper awesome?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709" y="4128786"/>
            <a:ext cx="4548909" cy="2430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16" y="6560389"/>
            <a:ext cx="2577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Nature, 2013.  Importance of being uncertain.</a:t>
            </a:r>
          </a:p>
        </p:txBody>
      </p:sp>
    </p:spTree>
    <p:extLst>
      <p:ext uri="{BB962C8B-B14F-4D97-AF65-F5344CB8AC3E}">
        <p14:creationId xmlns:p14="http://schemas.microsoft.com/office/powerpoint/2010/main" val="64155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did you observe with your </a:t>
            </a:r>
            <a:r>
              <a:rPr lang="en-US" dirty="0" err="1">
                <a:latin typeface="Calibri" charset="0"/>
              </a:rPr>
              <a:t>Jupyter</a:t>
            </a:r>
            <a:r>
              <a:rPr lang="en-US" dirty="0">
                <a:latin typeface="Calibri" charset="0"/>
              </a:rPr>
              <a:t> notebook experiments in last class?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Did the sample mean converge on the population mean?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Did the sample mean </a:t>
            </a:r>
            <a:r>
              <a:rPr lang="en-US" dirty="0" err="1">
                <a:latin typeface="Calibri" charset="0"/>
              </a:rPr>
              <a:t>s.d.</a:t>
            </a:r>
            <a:r>
              <a:rPr lang="en-US" dirty="0">
                <a:latin typeface="Calibri" charset="0"/>
              </a:rPr>
              <a:t> converge on the population </a:t>
            </a:r>
            <a:r>
              <a:rPr lang="en-US" dirty="0" err="1">
                <a:latin typeface="Calibri" charset="0"/>
              </a:rPr>
              <a:t>s.d.</a:t>
            </a:r>
            <a:r>
              <a:rPr lang="en-US" dirty="0">
                <a:latin typeface="Calibri" charset="0"/>
              </a:rPr>
              <a:t> divided by square root of </a:t>
            </a:r>
            <a:r>
              <a:rPr lang="en-US" i="1" dirty="0">
                <a:latin typeface="Calibri" charset="0"/>
              </a:rPr>
              <a:t>n</a:t>
            </a:r>
            <a:r>
              <a:rPr lang="en-US" dirty="0">
                <a:latin typeface="Calibri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550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Continuous </a:t>
            </a:r>
            <a:r>
              <a:rPr lang="en-US" i="1" dirty="0">
                <a:latin typeface="Calibri" charset="0"/>
              </a:rPr>
              <a:t>vs</a:t>
            </a:r>
            <a:r>
              <a:rPr lang="en-US" dirty="0">
                <a:latin typeface="Calibri" charset="0"/>
              </a:rPr>
              <a:t> Discrete random variables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Common distributions and their uses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Sampling from distributions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Hacky-hack time!</a:t>
            </a:r>
          </a:p>
        </p:txBody>
      </p:sp>
    </p:spTree>
    <p:extLst>
      <p:ext uri="{BB962C8B-B14F-4D97-AF65-F5344CB8AC3E}">
        <p14:creationId xmlns:p14="http://schemas.microsoft.com/office/powerpoint/2010/main" val="206784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i="1" dirty="0"/>
              <a:t>vs</a:t>
            </a:r>
            <a:r>
              <a:rPr lang="en-US" dirty="0"/>
              <a:t> Discrete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A continuous random variable can take any value, bounded or not.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Some examples?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You measure the weight of a new hydroscopic substance you have developed hourly for a week.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units are you using for weight?</a:t>
            </a:r>
          </a:p>
        </p:txBody>
      </p:sp>
    </p:spTree>
    <p:extLst>
      <p:ext uri="{BB962C8B-B14F-4D97-AF65-F5344CB8AC3E}">
        <p14:creationId xmlns:p14="http://schemas.microsoft.com/office/powerpoint/2010/main" val="1276386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i="1" dirty="0"/>
              <a:t>vs</a:t>
            </a:r>
            <a:r>
              <a:rPr lang="en-US" dirty="0"/>
              <a:t> Discrete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A discrete random variable can only take certain values, e.g. integers.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Some examples?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Flip a count </a:t>
            </a:r>
            <a:r>
              <a:rPr lang="en-US" i="1" dirty="0">
                <a:latin typeface="Calibri" charset="0"/>
              </a:rPr>
              <a:t>n</a:t>
            </a:r>
            <a:r>
              <a:rPr lang="en-US" dirty="0">
                <a:latin typeface="Calibri" charset="0"/>
              </a:rPr>
              <a:t> times and count the number of heads. What is </a:t>
            </a:r>
            <a:r>
              <a:rPr lang="en-US" i="1" dirty="0">
                <a:latin typeface="Calibri" charset="0"/>
              </a:rPr>
              <a:t>n</a:t>
            </a:r>
            <a:r>
              <a:rPr lang="en-US" dirty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the range of values for the number of heads?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Can you get </a:t>
            </a:r>
            <a:r>
              <a:rPr lang="en-US" i="1" dirty="0">
                <a:latin typeface="Calibri" charset="0"/>
              </a:rPr>
              <a:t>n</a:t>
            </a:r>
            <a:r>
              <a:rPr lang="en-US" dirty="0">
                <a:latin typeface="Calibri" charset="0"/>
              </a:rPr>
              <a:t>/2 heads?  </a:t>
            </a:r>
            <a:r>
              <a:rPr lang="en-US" i="1" dirty="0">
                <a:latin typeface="Calibri" charset="0"/>
              </a:rPr>
              <a:t>n</a:t>
            </a:r>
            <a:r>
              <a:rPr lang="en-US" dirty="0">
                <a:latin typeface="Calibri" charset="0"/>
              </a:rPr>
              <a:t>/3 heads?</a:t>
            </a:r>
          </a:p>
        </p:txBody>
      </p:sp>
    </p:spTree>
    <p:extLst>
      <p:ext uri="{BB962C8B-B14F-4D97-AF65-F5344CB8AC3E}">
        <p14:creationId xmlns:p14="http://schemas.microsoft.com/office/powerpoint/2010/main" val="1544048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14898</TotalTime>
  <Words>1099</Words>
  <Application>Microsoft Office PowerPoint</Application>
  <PresentationFormat>On-screen Show (4:3)</PresentationFormat>
  <Paragraphs>190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Cambria Math</vt:lpstr>
      <vt:lpstr>Handwriting - Dakota</vt:lpstr>
      <vt:lpstr>Office Theme</vt:lpstr>
      <vt:lpstr>Data Science Methods for Cutting-edge Tech</vt:lpstr>
      <vt:lpstr>Review</vt:lpstr>
      <vt:lpstr>Review</vt:lpstr>
      <vt:lpstr>Statistics</vt:lpstr>
      <vt:lpstr>Review</vt:lpstr>
      <vt:lpstr>Review</vt:lpstr>
      <vt:lpstr>Today…</vt:lpstr>
      <vt:lpstr>Continuous vs Discrete</vt:lpstr>
      <vt:lpstr>Continuous vs Discrete</vt:lpstr>
      <vt:lpstr>Continuous vs Discrete</vt:lpstr>
      <vt:lpstr>Probability distributions</vt:lpstr>
      <vt:lpstr>Probability distributions</vt:lpstr>
      <vt:lpstr>Common discrete distributions</vt:lpstr>
      <vt:lpstr>Common discrete distributions</vt:lpstr>
      <vt:lpstr>Common discrete distributions</vt:lpstr>
      <vt:lpstr>Common discrete distributions</vt:lpstr>
      <vt:lpstr>Common distributions</vt:lpstr>
      <vt:lpstr>Common distributions</vt:lpstr>
      <vt:lpstr>Cumulative distribution function (CDF)</vt:lpstr>
      <vt:lpstr>Cumulative distribution function (CDF)</vt:lpstr>
      <vt:lpstr>Cumulative distribution function (CDF)</vt:lpstr>
      <vt:lpstr>Cumulative distribution function (CDF)</vt:lpstr>
      <vt:lpstr>Cumulative distribution function (CDF)</vt:lpstr>
      <vt:lpstr>Sampling from a distribution</vt:lpstr>
      <vt:lpstr>Sampling from a distribution</vt:lpstr>
      <vt:lpstr>Sampling from a distribution</vt:lpstr>
      <vt:lpstr>Hacky hack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Chad Curtis</cp:lastModifiedBy>
  <cp:revision>575</cp:revision>
  <dcterms:created xsi:type="dcterms:W3CDTF">2015-01-21T04:58:27Z</dcterms:created>
  <dcterms:modified xsi:type="dcterms:W3CDTF">2019-01-25T00:38:34Z</dcterms:modified>
</cp:coreProperties>
</file>